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541" r:id="rId2"/>
    <p:sldId id="361" r:id="rId3"/>
    <p:sldId id="613" r:id="rId4"/>
    <p:sldId id="375" r:id="rId5"/>
    <p:sldId id="376" r:id="rId6"/>
    <p:sldId id="377" r:id="rId7"/>
    <p:sldId id="407" r:id="rId8"/>
    <p:sldId id="433" r:id="rId9"/>
    <p:sldId id="411" r:id="rId10"/>
    <p:sldId id="497" r:id="rId11"/>
    <p:sldId id="432" r:id="rId12"/>
    <p:sldId id="434" r:id="rId13"/>
    <p:sldId id="461" r:id="rId14"/>
    <p:sldId id="312" r:id="rId15"/>
    <p:sldId id="304" r:id="rId16"/>
    <p:sldId id="305" r:id="rId17"/>
    <p:sldId id="446" r:id="rId18"/>
    <p:sldId id="444" r:id="rId19"/>
    <p:sldId id="445" r:id="rId20"/>
    <p:sldId id="447" r:id="rId21"/>
    <p:sldId id="496" r:id="rId22"/>
    <p:sldId id="437" r:id="rId23"/>
    <p:sldId id="438" r:id="rId24"/>
    <p:sldId id="451" r:id="rId25"/>
    <p:sldId id="436" r:id="rId26"/>
    <p:sldId id="449" r:id="rId27"/>
    <p:sldId id="443" r:id="rId28"/>
    <p:sldId id="450" r:id="rId29"/>
    <p:sldId id="373" r:id="rId30"/>
    <p:sldId id="441" r:id="rId31"/>
    <p:sldId id="313" r:id="rId32"/>
    <p:sldId id="431" r:id="rId33"/>
    <p:sldId id="287" r:id="rId34"/>
    <p:sldId id="503" r:id="rId35"/>
    <p:sldId id="322" r:id="rId36"/>
    <p:sldId id="332" r:id="rId37"/>
    <p:sldId id="493" r:id="rId38"/>
    <p:sldId id="466" r:id="rId39"/>
    <p:sldId id="494" r:id="rId40"/>
    <p:sldId id="467" r:id="rId41"/>
    <p:sldId id="468" r:id="rId42"/>
    <p:sldId id="488" r:id="rId43"/>
    <p:sldId id="491" r:id="rId44"/>
    <p:sldId id="490" r:id="rId45"/>
    <p:sldId id="492" r:id="rId46"/>
    <p:sldId id="471" r:id="rId47"/>
    <p:sldId id="462" r:id="rId48"/>
    <p:sldId id="480" r:id="rId49"/>
    <p:sldId id="469" r:id="rId50"/>
    <p:sldId id="477" r:id="rId51"/>
    <p:sldId id="500" r:id="rId52"/>
    <p:sldId id="499" r:id="rId53"/>
    <p:sldId id="481" r:id="rId54"/>
    <p:sldId id="484" r:id="rId55"/>
    <p:sldId id="487" r:id="rId56"/>
    <p:sldId id="470" r:id="rId57"/>
    <p:sldId id="495" r:id="rId58"/>
    <p:sldId id="479" r:id="rId59"/>
    <p:sldId id="465" r:id="rId60"/>
    <p:sldId id="463" r:id="rId61"/>
    <p:sldId id="501" r:id="rId62"/>
    <p:sldId id="379" r:id="rId63"/>
    <p:sldId id="290" r:id="rId64"/>
    <p:sldId id="524" r:id="rId65"/>
    <p:sldId id="507" r:id="rId66"/>
    <p:sldId id="366" r:id="rId67"/>
    <p:sldId id="525" r:id="rId68"/>
    <p:sldId id="522" r:id="rId69"/>
    <p:sldId id="521" r:id="rId70"/>
    <p:sldId id="502" r:id="rId71"/>
    <p:sldId id="430" r:id="rId72"/>
    <p:sldId id="429" r:id="rId73"/>
    <p:sldId id="314" r:id="rId74"/>
    <p:sldId id="506" r:id="rId75"/>
    <p:sldId id="509" r:id="rId76"/>
    <p:sldId id="315" r:id="rId77"/>
    <p:sldId id="516" r:id="rId78"/>
    <p:sldId id="511" r:id="rId79"/>
    <p:sldId id="512" r:id="rId80"/>
    <p:sldId id="510" r:id="rId81"/>
    <p:sldId id="513" r:id="rId82"/>
    <p:sldId id="514" r:id="rId83"/>
    <p:sldId id="515" r:id="rId84"/>
    <p:sldId id="520" r:id="rId85"/>
    <p:sldId id="517" r:id="rId86"/>
    <p:sldId id="320" r:id="rId87"/>
    <p:sldId id="519" r:id="rId88"/>
    <p:sldId id="527" r:id="rId89"/>
    <p:sldId id="528" r:id="rId90"/>
    <p:sldId id="458" r:id="rId91"/>
    <p:sldId id="518" r:id="rId92"/>
    <p:sldId id="316" r:id="rId93"/>
    <p:sldId id="457" r:id="rId94"/>
    <p:sldId id="459" r:id="rId95"/>
    <p:sldId id="460" r:id="rId96"/>
    <p:sldId id="317" r:id="rId97"/>
    <p:sldId id="327" r:id="rId98"/>
    <p:sldId id="530" r:id="rId99"/>
    <p:sldId id="531" r:id="rId100"/>
    <p:sldId id="533" r:id="rId101"/>
    <p:sldId id="333" r:id="rId102"/>
    <p:sldId id="529" r:id="rId103"/>
    <p:sldId id="534" r:id="rId104"/>
    <p:sldId id="532" r:id="rId105"/>
    <p:sldId id="328" r:id="rId106"/>
    <p:sldId id="258" r:id="rId107"/>
    <p:sldId id="365" r:id="rId108"/>
    <p:sldId id="363" r:id="rId109"/>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81"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4088"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guide id="15" orient="horz" pos="9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00D35A"/>
    <a:srgbClr val="0071FF"/>
    <a:srgbClr val="EF296B"/>
    <a:srgbClr val="3F3F3F"/>
    <a:srgbClr val="FFC700"/>
    <a:srgbClr val="262626"/>
    <a:srgbClr val="DBAC7D"/>
    <a:srgbClr val="B99FFF"/>
    <a:srgbClr val="75AA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2" autoAdjust="0"/>
    <p:restoredTop sz="79256" autoAdjust="0"/>
  </p:normalViewPr>
  <p:slideViewPr>
    <p:cSldViewPr snapToGrid="0" showGuides="1">
      <p:cViewPr varScale="1">
        <p:scale>
          <a:sx n="94" d="100"/>
          <a:sy n="94" d="100"/>
        </p:scale>
        <p:origin x="1176" y="90"/>
      </p:cViewPr>
      <p:guideLst>
        <p:guide orient="horz" pos="414"/>
        <p:guide pos="3840"/>
        <p:guide pos="2026"/>
        <p:guide pos="5654"/>
        <p:guide orient="horz" pos="3181"/>
        <p:guide pos="143"/>
        <p:guide pos="7537"/>
        <p:guide orient="horz" pos="2160"/>
        <p:guide orient="horz" pos="1412"/>
        <p:guide orient="horz" pos="4088"/>
        <p:guide orient="horz" pos="4224"/>
        <p:guide orient="horz" pos="2319"/>
        <p:guide pos="5768"/>
        <p:guide pos="1912"/>
        <p:guide orient="horz" pos="981"/>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2022-05-17</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26</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28</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30</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31</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32</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33</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36</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43</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47</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49</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51</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2982170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4226206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315452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16819710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3299961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2284765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82</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96</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 ⬅</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4046842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25</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marL="0">
              <a:defRPr sz="2000" baseline="0">
                <a:latin typeface="Arial" panose="020B0604020202020204" pitchFamily="34" charset="0"/>
                <a:ea typeface="맑은 고딕" panose="020B0503020000020004" pitchFamily="50" charset="-127"/>
              </a:defRPr>
            </a:lvl1pPr>
            <a:lvl2pPr>
              <a:defRPr sz="1800" baseline="0">
                <a:latin typeface="Arial" panose="020B0604020202020204" pitchFamily="34" charset="0"/>
                <a:ea typeface="맑은 고딕" panose="020B0503020000020004" pitchFamily="50" charset="-127"/>
              </a:defRPr>
            </a:lvl2pPr>
            <a:lvl3pPr>
              <a:defRPr sz="1600" baseline="0">
                <a:latin typeface="Arial" panose="020B0604020202020204" pitchFamily="34" charset="0"/>
                <a:ea typeface="맑은 고딕" panose="020B0503020000020004" pitchFamily="50" charset="-127"/>
              </a:defRPr>
            </a:lvl3pPr>
            <a:lvl4pPr>
              <a:defRPr sz="1500" baseline="0">
                <a:latin typeface="Arial" panose="020B0604020202020204" pitchFamily="34" charset="0"/>
                <a:ea typeface="맑은 고딕" panose="020B0503020000020004" pitchFamily="50" charset="-127"/>
              </a:defRPr>
            </a:lvl4pPr>
            <a:lvl5pPr>
              <a:defRPr sz="1400"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2022-05-17</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2022-05-17</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14400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10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sv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image" Target="../media/image42.png"/><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 Id="rId14" Type="http://schemas.openxmlformats.org/officeDocument/2006/relationships/image" Target="../media/image5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hyperlink" Target="https://pmg.csail.mit.edu/papers/osdi99.pdf"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arxiv.org/abs/1901.0716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70.png"/><Relationship Id="rId2" Type="http://schemas.openxmlformats.org/officeDocument/2006/relationships/image" Target="../media/image119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fontScale="92500" lnSpcReduction="10000"/>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normAutofit lnSpcReduction="10000"/>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775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10138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4027" y="674860"/>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345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en-US" altLang="ko-KR" sz="2200" dirty="0" err="1"/>
              <a:t>PoS</a:t>
            </a:r>
            <a:r>
              <a:rPr lang="en-US" altLang="ko-KR" sz="2200" dirty="0"/>
              <a:t> (Proof of Stake) : </a:t>
            </a:r>
            <a:r>
              <a:rPr lang="ko-KR" altLang="en-US" sz="2200" dirty="0"/>
              <a:t>지분 증명</a:t>
            </a:r>
            <a:endParaRPr lang="en-US" altLang="ko-KR" sz="2200" dirty="0"/>
          </a:p>
          <a:p>
            <a:pPr marL="144000"/>
            <a:r>
              <a:rPr lang="ko-KR" altLang="en-US" dirty="0"/>
              <a:t>블록체인의 지분인 코인이 많으면 합의를 도출할 기회가 더 많이 생기는 구조</a:t>
            </a:r>
            <a:endParaRPr lang="en-US" altLang="ko-KR" dirty="0"/>
          </a:p>
          <a:p>
            <a:pPr marL="144000"/>
            <a:r>
              <a:rPr lang="en-US" altLang="ko-KR" dirty="0" err="1"/>
              <a:t>PoW</a:t>
            </a:r>
            <a:r>
              <a:rPr lang="en-US" altLang="ko-KR" dirty="0"/>
              <a:t> </a:t>
            </a:r>
            <a:r>
              <a:rPr lang="ko-KR" altLang="en-US" dirty="0"/>
              <a:t>네트워크 장악을 위해서는 해시파워가 필요</a:t>
            </a:r>
            <a:endParaRPr lang="en-US" altLang="ko-KR" dirty="0"/>
          </a:p>
          <a:p>
            <a:pPr marL="144000"/>
            <a:r>
              <a:rPr lang="en-US" altLang="ko-KR" dirty="0" err="1"/>
              <a:t>PoS</a:t>
            </a:r>
            <a:r>
              <a:rPr lang="en-US" altLang="ko-KR" dirty="0"/>
              <a:t> </a:t>
            </a:r>
            <a:r>
              <a:rPr lang="ko-KR" altLang="en-US" dirty="0"/>
              <a:t>네트워크 장악을 위해서는 자금이 필요</a:t>
            </a:r>
            <a:endParaRPr lang="en-US" altLang="ko-KR" dirty="0"/>
          </a:p>
          <a:p>
            <a:pPr marL="144000"/>
            <a:r>
              <a:rPr lang="ko-KR" altLang="en-US" dirty="0"/>
              <a:t>자금</a:t>
            </a:r>
            <a:endParaRPr lang="en-US" altLang="ko-KR" dirty="0"/>
          </a:p>
          <a:p>
            <a:pPr marL="504000" lvl="1"/>
            <a:r>
              <a:rPr lang="ko-KR" altLang="en-US" dirty="0"/>
              <a:t>비정상 노드가 침입하지 못하게 막는 방어벽</a:t>
            </a:r>
            <a:endParaRPr lang="en-US" altLang="ko-KR" dirty="0"/>
          </a:p>
          <a:p>
            <a:pPr marL="504000" lvl="1"/>
            <a:r>
              <a:rPr lang="ko-KR" altLang="en-US" dirty="0"/>
              <a:t>지분이 있는 참가자는 나쁜 행위를 하여 가치를 떨어뜨리지 않을 것이란 믿음</a:t>
            </a:r>
            <a:endParaRPr lang="en-US" altLang="ko-KR" dirty="0"/>
          </a:p>
          <a:p>
            <a:pPr marL="144000"/>
            <a:r>
              <a:rPr lang="ko-KR" altLang="en-US" dirty="0"/>
              <a:t>문제점</a:t>
            </a:r>
            <a:r>
              <a:rPr lang="en-US" altLang="ko-KR" dirty="0"/>
              <a:t>, Nothing at stake</a:t>
            </a:r>
          </a:p>
          <a:p>
            <a:pPr marL="504000" lvl="1"/>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a:t>
            </a:r>
          </a:p>
          <a:p>
            <a:pPr marL="504000" lvl="1"/>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pPr marL="144000"/>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850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normAutofit/>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35055" y="3434713"/>
            <a:ext cx="5854701" cy="1374165"/>
          </a:xfrm>
        </p:spPr>
        <p:txBody>
          <a:bodyPr>
            <a:normAutofit/>
          </a:bodyPr>
          <a:lstStyle/>
          <a:p>
            <a:pPr indent="0">
              <a:buNone/>
            </a:pPr>
            <a:r>
              <a:rPr lang="en-US" altLang="ko-KR" dirty="0">
                <a:effectLst/>
              </a:rPr>
              <a:t>1.</a:t>
            </a:r>
            <a:r>
              <a:rPr lang="ko-KR" altLang="en-US" dirty="0">
                <a:effectLst/>
              </a:rPr>
              <a:t>사령관이 배신자일 경우 </a:t>
            </a:r>
            <a:r>
              <a:rPr lang="en-US" altLang="ko-KR" dirty="0">
                <a:effectLst/>
              </a:rPr>
              <a:t>: </a:t>
            </a:r>
            <a:r>
              <a:rPr lang="ko-KR" altLang="en-US" b="1" dirty="0">
                <a:effectLst/>
              </a:rPr>
              <a:t>사령관 메시지 </a:t>
            </a:r>
            <a:r>
              <a:rPr lang="en-US" altLang="ko-KR" b="1" dirty="0">
                <a:effectLst/>
              </a:rPr>
              <a:t>Bold</a:t>
            </a:r>
            <a:endParaRPr lang="ko-KR" altLang="en-US" b="1" dirty="0">
              <a:effectLst/>
            </a:endParaRPr>
          </a:p>
          <a:p>
            <a:pPr marL="144000"/>
            <a:r>
              <a:rPr lang="en-US" altLang="ko-KR" sz="1800" dirty="0">
                <a:effectLst/>
              </a:rPr>
              <a:t>V_1 = {</a:t>
            </a:r>
            <a:r>
              <a:rPr lang="en-US" altLang="ko-KR" sz="1800" b="1" dirty="0">
                <a:solidFill>
                  <a:srgbClr val="EF296B"/>
                </a:solidFill>
                <a:effectLst/>
              </a:rPr>
              <a:t>"</a:t>
            </a:r>
            <a:r>
              <a:rPr lang="ko-KR" altLang="en-US" sz="1800" b="1" dirty="0">
                <a:solidFill>
                  <a:srgbClr val="EF296B"/>
                </a:solidFill>
                <a:effectLst/>
              </a:rPr>
              <a:t>공격</a:t>
            </a:r>
            <a:r>
              <a:rPr lang="en-US" altLang="ko-KR" sz="1800" b="1" dirty="0">
                <a:solidFill>
                  <a:srgbClr val="EF296B"/>
                </a:solidFill>
                <a:effectLst/>
              </a:rPr>
              <a:t>"</a:t>
            </a:r>
            <a:r>
              <a:rPr lang="en-US" altLang="ko-KR" sz="1800" dirty="0">
                <a:effectLst/>
              </a:rPr>
              <a:t>, "</a:t>
            </a:r>
            <a:r>
              <a:rPr lang="ko-KR" altLang="en-US" sz="1800" dirty="0">
                <a:effectLst/>
              </a:rPr>
              <a:t>후퇴</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1</a:t>
            </a:r>
            <a:r>
              <a:rPr lang="ko-KR" altLang="en-US" sz="1800" dirty="0">
                <a:effectLst/>
              </a:rPr>
              <a:t>은 </a:t>
            </a:r>
            <a:r>
              <a:rPr lang="en-US" altLang="ko-KR" sz="1800" dirty="0">
                <a:effectLst/>
              </a:rPr>
              <a:t>"</a:t>
            </a:r>
            <a:r>
              <a:rPr lang="ko-KR" altLang="en-US" sz="1800" dirty="0">
                <a:effectLst/>
              </a:rPr>
              <a:t>공격</a:t>
            </a:r>
            <a:r>
              <a:rPr lang="en-US" altLang="ko-KR" sz="1800" dirty="0">
                <a:effectLst/>
              </a:rPr>
              <a:t>" </a:t>
            </a:r>
            <a:r>
              <a:rPr lang="ko-KR" altLang="en-US" sz="1800" dirty="0">
                <a:effectLst/>
              </a:rPr>
              <a:t>으로 </a:t>
            </a:r>
            <a:endParaRPr lang="en-US" altLang="ko-KR" sz="1800" dirty="0"/>
          </a:p>
          <a:p>
            <a:pPr marL="144000"/>
            <a:r>
              <a:rPr lang="en-US" altLang="ko-KR" sz="1800" dirty="0">
                <a:effectLst/>
              </a:rPr>
              <a:t>V_2 = {</a:t>
            </a:r>
            <a:r>
              <a:rPr lang="en-US" altLang="ko-KR" sz="1800" b="1" dirty="0">
                <a:solidFill>
                  <a:srgbClr val="EF296B"/>
                </a:solidFill>
                <a:effectLst/>
              </a:rPr>
              <a:t>"</a:t>
            </a:r>
            <a:r>
              <a:rPr lang="ko-KR" altLang="en-US" sz="1800" b="1" dirty="0">
                <a:solidFill>
                  <a:srgbClr val="EF296B"/>
                </a:solidFill>
                <a:effectLst/>
              </a:rPr>
              <a:t>후퇴</a:t>
            </a:r>
            <a:r>
              <a:rPr lang="en-US" altLang="ko-KR" sz="1800" b="1" dirty="0">
                <a:solidFill>
                  <a:srgbClr val="EF296B"/>
                </a:solidFill>
                <a:effectLst/>
              </a:rPr>
              <a:t>"</a:t>
            </a:r>
            <a:r>
              <a:rPr lang="en-US" altLang="ko-KR" sz="1800" dirty="0">
                <a:effectLst/>
              </a:rPr>
              <a:t>, "</a:t>
            </a:r>
            <a:r>
              <a:rPr lang="ko-KR" altLang="en-US" sz="1800" dirty="0">
                <a:effectLst/>
              </a:rPr>
              <a:t>공격</a:t>
            </a:r>
            <a:r>
              <a:rPr lang="en-US" altLang="ko-KR" sz="1800" dirty="0">
                <a:effectLst/>
              </a:rPr>
              <a:t>"} </a:t>
            </a:r>
            <a:r>
              <a:rPr lang="ko-KR" altLang="en-US" sz="1800" dirty="0"/>
              <a:t>➡</a:t>
            </a:r>
            <a:r>
              <a:rPr lang="en-US" altLang="ko-KR" sz="1800" dirty="0">
                <a:effectLst/>
              </a:rPr>
              <a:t> </a:t>
            </a:r>
            <a:r>
              <a:rPr lang="ko-KR" altLang="en-US" sz="1800" dirty="0">
                <a:effectLst/>
              </a:rPr>
              <a:t>장군 </a:t>
            </a:r>
            <a:r>
              <a:rPr lang="en-US" altLang="ko-KR" sz="1800" dirty="0">
                <a:effectLst/>
              </a:rPr>
              <a:t>2</a:t>
            </a:r>
            <a:r>
              <a:rPr lang="ko-KR" altLang="en-US" sz="1800" dirty="0">
                <a:effectLst/>
              </a:rPr>
              <a:t>는 </a:t>
            </a:r>
            <a:r>
              <a:rPr lang="en-US" altLang="ko-KR" sz="1800" dirty="0">
                <a:effectLst/>
              </a:rPr>
              <a:t>"</a:t>
            </a:r>
            <a:r>
              <a:rPr lang="ko-KR" altLang="en-US" sz="1800" dirty="0">
                <a:effectLst/>
              </a:rPr>
              <a:t>후퇴</a:t>
            </a:r>
            <a:r>
              <a:rPr lang="en-US" altLang="ko-KR" sz="1800" dirty="0">
                <a:effectLst/>
              </a:rPr>
              <a:t>" </a:t>
            </a:r>
            <a:r>
              <a:rPr lang="ko-KR" altLang="en-US" sz="1800" dirty="0">
                <a:effectLst/>
              </a:rPr>
              <a:t>로 결정</a:t>
            </a:r>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5088809"/>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585637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4811810"/>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586181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508880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585637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557937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5355509"/>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5378342"/>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5912912"/>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6191320"/>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rot="10800000" flipH="1">
            <a:off x="8103870" y="5915008"/>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rot="10800000">
            <a:off x="8162013" y="6242421"/>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5355509"/>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5385712"/>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557684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6244829"/>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5322402"/>
            <a:ext cx="543739" cy="307777"/>
          </a:xfrm>
          <a:prstGeom prst="rect">
            <a:avLst/>
          </a:prstGeom>
          <a:noFill/>
        </p:spPr>
        <p:txBody>
          <a:bodyPr wrap="none" rtlCol="0">
            <a:spAutoFit/>
          </a:bodyPr>
          <a:lstStyle/>
          <a:p>
            <a:pPr algn="ctr"/>
            <a:r>
              <a:rPr lang="ko-KR" altLang="en-US" sz="1400" dirty="0">
                <a:solidFill>
                  <a:srgbClr val="EF296B"/>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5355509"/>
            <a:ext cx="543740" cy="307777"/>
          </a:xfrm>
          <a:prstGeom prst="rect">
            <a:avLst/>
          </a:prstGeom>
          <a:noFill/>
        </p:spPr>
        <p:txBody>
          <a:bodyPr wrap="none" rtlCol="0">
            <a:spAutoFit/>
          </a:bodyPr>
          <a:lstStyle/>
          <a:p>
            <a:pPr algn="ctr"/>
            <a:r>
              <a:rPr lang="ko-KR" altLang="en-US" sz="1400" dirty="0">
                <a:solidFill>
                  <a:srgbClr val="EF296B"/>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532305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531662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5579313"/>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6256513"/>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29" name="내용 개체 틀 1">
            <a:extLst>
              <a:ext uri="{FF2B5EF4-FFF2-40B4-BE49-F238E27FC236}">
                <a16:creationId xmlns:a16="http://schemas.microsoft.com/office/drawing/2014/main" id="{2AB9156D-D9DE-440B-8B81-3192E770F383}"/>
              </a:ext>
            </a:extLst>
          </p:cNvPr>
          <p:cNvSpPr txBox="1">
            <a:spLocks/>
          </p:cNvSpPr>
          <p:nvPr/>
        </p:nvSpPr>
        <p:spPr>
          <a:xfrm>
            <a:off x="6110287" y="3568182"/>
            <a:ext cx="5854701" cy="128820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dirty="0"/>
              <a:t>장군 </a:t>
            </a:r>
            <a:r>
              <a:rPr lang="en-US" altLang="ko-KR" dirty="0"/>
              <a:t>2</a:t>
            </a:r>
            <a:r>
              <a:rPr lang="ko-KR" altLang="en-US" dirty="0"/>
              <a:t>가 배신자일 경우 </a:t>
            </a:r>
            <a:r>
              <a:rPr lang="en-US" altLang="ko-KR" dirty="0"/>
              <a:t>: </a:t>
            </a:r>
            <a:r>
              <a:rPr lang="ko-KR" altLang="en-US" b="1" dirty="0">
                <a:effectLst/>
              </a:rPr>
              <a:t>사령관 메시지 </a:t>
            </a:r>
            <a:r>
              <a:rPr lang="en-US" altLang="ko-KR" b="1" dirty="0">
                <a:effectLst/>
              </a:rPr>
              <a:t>Bold</a:t>
            </a:r>
          </a:p>
          <a:p>
            <a:pPr marL="144000"/>
            <a:r>
              <a:rPr lang="en-US" altLang="ko-KR" dirty="0"/>
              <a:t>V_1 = {</a:t>
            </a:r>
            <a:r>
              <a:rPr lang="en-US" altLang="ko-KR" b="1" dirty="0"/>
              <a:t>"</a:t>
            </a:r>
            <a:r>
              <a:rPr lang="ko-KR" altLang="en-US" b="1" dirty="0"/>
              <a:t>공격</a:t>
            </a:r>
            <a:r>
              <a:rPr lang="en-US" altLang="ko-KR" b="1" dirty="0"/>
              <a:t>"</a:t>
            </a:r>
            <a:r>
              <a:rPr lang="en-US" altLang="ko-KR" dirty="0"/>
              <a:t>, "</a:t>
            </a:r>
            <a:r>
              <a:rPr lang="ko-KR" altLang="en-US" dirty="0"/>
              <a:t>후퇴</a:t>
            </a:r>
            <a:r>
              <a:rPr lang="en-US" altLang="ko-KR" dirty="0"/>
              <a:t>"} -&gt; </a:t>
            </a:r>
            <a:r>
              <a:rPr lang="ko-KR" altLang="en-US" dirty="0"/>
              <a:t>장군 </a:t>
            </a:r>
            <a:r>
              <a:rPr lang="en-US" altLang="ko-KR" dirty="0"/>
              <a:t>1</a:t>
            </a:r>
            <a:r>
              <a:rPr lang="ko-KR" altLang="en-US" dirty="0"/>
              <a:t>은 </a:t>
            </a:r>
            <a:r>
              <a:rPr lang="en-US" altLang="ko-KR" dirty="0"/>
              <a:t>"</a:t>
            </a:r>
            <a:r>
              <a:rPr lang="ko-KR" altLang="en-US" dirty="0"/>
              <a:t>공격</a:t>
            </a:r>
            <a:r>
              <a:rPr lang="en-US" altLang="ko-KR" dirty="0"/>
              <a:t>" </a:t>
            </a:r>
            <a:r>
              <a:rPr lang="ko-KR" altLang="en-US" dirty="0"/>
              <a:t>으로 결정</a:t>
            </a:r>
            <a:endParaRPr lang="en-US" altLang="ko-KR" dirty="0"/>
          </a:p>
          <a:p>
            <a:pPr marL="342900" indent="-342900"/>
            <a:endParaRPr lang="ko-KR" altLang="en-US" dirty="0"/>
          </a:p>
          <a:p>
            <a:pPr indent="0">
              <a:buFont typeface="Arial" panose="020B0604020202020204" pitchFamily="34" charset="0"/>
              <a:buNone/>
            </a:pPr>
            <a:endParaRPr lang="ko-KR" altLang="en-US" dirty="0"/>
          </a:p>
        </p:txBody>
      </p:sp>
      <p:sp>
        <p:nvSpPr>
          <p:cNvPr id="30" name="내용 개체 틀 1">
            <a:extLst>
              <a:ext uri="{FF2B5EF4-FFF2-40B4-BE49-F238E27FC236}">
                <a16:creationId xmlns:a16="http://schemas.microsoft.com/office/drawing/2014/main" id="{F82DB71C-472C-46A2-A7B0-DCCE91B8E5E2}"/>
              </a:ext>
            </a:extLst>
          </p:cNvPr>
          <p:cNvSpPr txBox="1">
            <a:spLocks/>
          </p:cNvSpPr>
          <p:nvPr/>
        </p:nvSpPr>
        <p:spPr>
          <a:xfrm>
            <a:off x="235055" y="663616"/>
            <a:ext cx="11729933" cy="2637966"/>
          </a:xfrm>
          <a:prstGeom prst="rect">
            <a:avLst/>
          </a:prstGeom>
        </p:spPr>
        <p:txBody>
          <a:bodyPr vert="horz" lIns="91440" tIns="45720" rIns="91440" bIns="45720" rtlCol="0">
            <a:normAutofit fontScale="70000" lnSpcReduction="20000"/>
          </a:bodyPr>
          <a:lstStyle>
            <a:lvl1pPr marL="0" indent="-144000" algn="l" defTabSz="914400" rtl="0" eaLnBrk="1" latinLnBrk="1" hangingPunct="1">
              <a:lnSpc>
                <a:spcPct val="105000"/>
              </a:lnSpc>
              <a:spcBef>
                <a:spcPts val="1000"/>
              </a:spcBef>
              <a:buFont typeface="Arial" panose="020B0604020202020204" pitchFamily="34" charset="0"/>
              <a:buChar char="•"/>
              <a:defRPr sz="20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5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2600" b="1" dirty="0"/>
              <a:t>전쟁 승리 조건은</a:t>
            </a:r>
            <a:r>
              <a:rPr lang="en-US" altLang="ko-KR" sz="2600" b="1" dirty="0"/>
              <a:t>?</a:t>
            </a:r>
          </a:p>
          <a:p>
            <a:r>
              <a:rPr lang="ko-KR" altLang="en-US" dirty="0"/>
              <a:t>사령관이 </a:t>
            </a:r>
            <a:r>
              <a:rPr lang="en-US" altLang="ko-KR" dirty="0"/>
              <a:t>"</a:t>
            </a:r>
            <a:r>
              <a:rPr lang="ko-KR" altLang="en-US" dirty="0"/>
              <a:t>공격</a:t>
            </a:r>
            <a:r>
              <a:rPr lang="en-US" altLang="ko-KR" dirty="0"/>
              <a:t>" </a:t>
            </a:r>
            <a:r>
              <a:rPr lang="ko-KR" altLang="en-US" dirty="0"/>
              <a:t>명령 하달 시</a:t>
            </a:r>
            <a:r>
              <a:rPr lang="en-US" altLang="ko-KR" dirty="0"/>
              <a:t>, </a:t>
            </a:r>
            <a:r>
              <a:rPr lang="ko-KR" altLang="en-US" dirty="0"/>
              <a:t>메시지를 받은 장군들이 모두 </a:t>
            </a:r>
            <a:r>
              <a:rPr lang="en-US" altLang="ko-KR" dirty="0"/>
              <a:t>"</a:t>
            </a:r>
            <a:r>
              <a:rPr lang="ko-KR" altLang="en-US" dirty="0"/>
              <a:t>공격</a:t>
            </a:r>
            <a:r>
              <a:rPr lang="en-US" altLang="ko-KR" dirty="0"/>
              <a:t>" </a:t>
            </a:r>
            <a:r>
              <a:rPr lang="ko-KR" altLang="en-US" dirty="0"/>
              <a:t>해야 전쟁에서 승리</a:t>
            </a:r>
            <a:r>
              <a:rPr lang="en-US" altLang="ko-KR" dirty="0"/>
              <a:t>.</a:t>
            </a:r>
          </a:p>
          <a:p>
            <a:r>
              <a:rPr lang="ko-KR" altLang="en-US" dirty="0"/>
              <a:t>배신자의 방해가 있더라도 모두 같은 결정을 할 수 있어야 함</a:t>
            </a:r>
            <a:endParaRPr lang="en-US" altLang="ko-KR" dirty="0"/>
          </a:p>
          <a:p>
            <a:r>
              <a:rPr lang="ko-KR" altLang="en-US" dirty="0"/>
              <a:t>아래의 두 가지  추가 조건 고려</a:t>
            </a:r>
            <a:r>
              <a:rPr lang="en-US" altLang="ko-KR" dirty="0"/>
              <a:t> (IC, Interactive Consistency)</a:t>
            </a:r>
          </a:p>
          <a:p>
            <a:pPr lvl="1"/>
            <a:r>
              <a:rPr lang="en-US" altLang="ko-KR" dirty="0"/>
              <a:t>IC1: </a:t>
            </a:r>
            <a:r>
              <a:rPr lang="ko-KR" altLang="en-US" dirty="0"/>
              <a:t>배신자가 아닌 모든 장군들은 같은 명령을 이행</a:t>
            </a:r>
            <a:endParaRPr lang="en-US" altLang="ko-KR" dirty="0"/>
          </a:p>
          <a:p>
            <a:pPr lvl="1"/>
            <a:r>
              <a:rPr lang="en-US" altLang="ko-KR" dirty="0"/>
              <a:t>IC2: </a:t>
            </a:r>
            <a:r>
              <a:rPr lang="ko-KR" altLang="en-US" dirty="0"/>
              <a:t>만약 사령관이 배신자가 아니라면</a:t>
            </a:r>
            <a:r>
              <a:rPr lang="en-US" altLang="ko-KR" dirty="0"/>
              <a:t>, </a:t>
            </a:r>
            <a:r>
              <a:rPr lang="ko-KR" altLang="en-US" dirty="0"/>
              <a:t>배신자를 제외한 모든 장군들은 사령관의 명령을 이행</a:t>
            </a:r>
            <a:endParaRPr lang="en-US" altLang="ko-KR" dirty="0"/>
          </a:p>
          <a:p>
            <a:r>
              <a:rPr lang="en-US" altLang="ko-KR" dirty="0"/>
              <a:t>BGP</a:t>
            </a:r>
            <a:r>
              <a:rPr lang="ko-KR" altLang="en-US" dirty="0"/>
              <a:t>가 생길 수 있는 최소 조건은 합의 대상이 </a:t>
            </a:r>
            <a:r>
              <a:rPr lang="en-US" altLang="ko-KR" dirty="0"/>
              <a:t>3</a:t>
            </a:r>
            <a:r>
              <a:rPr lang="ko-KR" altLang="en-US" dirty="0"/>
              <a:t>명일 때</a:t>
            </a:r>
            <a:endParaRPr lang="en-US" altLang="ko-KR" dirty="0"/>
          </a:p>
          <a:p>
            <a:r>
              <a:rPr lang="en-US" altLang="ko-KR" dirty="0" err="1"/>
              <a:t>V_i</a:t>
            </a:r>
            <a:r>
              <a:rPr lang="ko-KR" altLang="en-US" dirty="0"/>
              <a:t>가 </a:t>
            </a:r>
            <a:r>
              <a:rPr lang="en-US" altLang="ko-KR" dirty="0" err="1"/>
              <a:t>i</a:t>
            </a:r>
            <a:r>
              <a:rPr lang="ko-KR" altLang="en-US" dirty="0"/>
              <a:t>번째 장군이 받은 메시지의 집합이라고 할 때</a:t>
            </a:r>
            <a:r>
              <a:rPr lang="en-US" altLang="ko-KR" dirty="0"/>
              <a:t>, </a:t>
            </a:r>
            <a:r>
              <a:rPr lang="ko-KR" altLang="en-US" dirty="0"/>
              <a:t>일정 시간 이후 배신자가 아닌 장군들은 자신이 받은 메시지 내용으로 </a:t>
            </a:r>
            <a:r>
              <a:rPr lang="en-US" altLang="ko-KR" dirty="0"/>
              <a:t>"</a:t>
            </a:r>
            <a:r>
              <a:rPr lang="ko-KR" altLang="en-US" dirty="0"/>
              <a:t>공격</a:t>
            </a:r>
            <a:r>
              <a:rPr lang="en-US" altLang="ko-KR" dirty="0"/>
              <a:t>"</a:t>
            </a:r>
            <a:r>
              <a:rPr lang="ko-KR" altLang="en-US" dirty="0"/>
              <a:t>과 </a:t>
            </a:r>
            <a:r>
              <a:rPr lang="en-US" altLang="ko-KR" dirty="0"/>
              <a:t>"</a:t>
            </a:r>
            <a:r>
              <a:rPr lang="ko-KR" altLang="en-US" dirty="0"/>
              <a:t>후퇴</a:t>
            </a:r>
            <a:r>
              <a:rPr lang="en-US" altLang="ko-KR" dirty="0"/>
              <a:t>" </a:t>
            </a:r>
            <a:r>
              <a:rPr lang="ko-KR" altLang="en-US" dirty="0"/>
              <a:t>중 하나를 선택하여 이행한다</a:t>
            </a:r>
            <a:r>
              <a:rPr lang="en-US" altLang="ko-KR" dirty="0"/>
              <a:t>. (</a:t>
            </a:r>
            <a:r>
              <a:rPr lang="ko-KR" altLang="en-US" dirty="0"/>
              <a:t>과반수 우선 선택 기준</a:t>
            </a:r>
            <a:r>
              <a:rPr lang="en-US" altLang="ko-KR" dirty="0"/>
              <a:t>) </a:t>
            </a:r>
          </a:p>
        </p:txBody>
      </p:sp>
    </p:spTree>
    <p:extLst>
      <p:ext uri="{BB962C8B-B14F-4D97-AF65-F5344CB8AC3E}">
        <p14:creationId xmlns:p14="http://schemas.microsoft.com/office/powerpoint/2010/main" val="298469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fontScale="92500" lnSpcReduction="10000"/>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fontScale="92500" lnSpcReduction="2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lnSpcReduction="10000"/>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550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fontScale="92500" lnSpcReduction="10000"/>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F2EA76-AC13-4EC9-AA0E-5FD085EFAAEE}"/>
              </a:ext>
            </a:extLst>
          </p:cNvPr>
          <p:cNvSpPr>
            <a:spLocks noGrp="1"/>
          </p:cNvSpPr>
          <p:nvPr>
            <p:ph idx="1"/>
          </p:nvPr>
        </p:nvSpPr>
        <p:spPr/>
        <p:txBody>
          <a:bodyPr/>
          <a:lstStyle/>
          <a:p>
            <a:r>
              <a:rPr lang="en-US" altLang="ko-KR" dirty="0"/>
              <a:t>f -&gt; 3f + 1</a:t>
            </a:r>
            <a:endParaRPr lang="ko-KR" altLang="en-US" dirty="0"/>
          </a:p>
        </p:txBody>
      </p:sp>
      <p:sp>
        <p:nvSpPr>
          <p:cNvPr id="3" name="제목 2">
            <a:extLst>
              <a:ext uri="{FF2B5EF4-FFF2-40B4-BE49-F238E27FC236}">
                <a16:creationId xmlns:a16="http://schemas.microsoft.com/office/drawing/2014/main" id="{E57CC74F-2D3D-4ABF-BBA2-5C056D1D2ED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586702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Puzzle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normAutofit fontScale="92500" lnSpcReduction="10000"/>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fontScale="92500" lnSpcReduction="2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fontScale="92500" lnSpcReduction="2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fontScale="92500" lnSpcReduction="10000"/>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1"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xmlns="">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22"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850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xmlns="">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xmlns:a14="http://schemas.microsoft.com/office/drawing/2010/main">
        <mc:Choice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xmlns="">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fontScale="92500" lnSpcReduction="10000"/>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010340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79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3785636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80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356366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1258054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140795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68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lnSpcReduction="10000"/>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743649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21057967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lnSpcReduction="10000"/>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lnSpcReduction="10000"/>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475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normAutofit lnSpcReduction="10000"/>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28939</TotalTime>
  <Words>16322</Words>
  <Application>Microsoft Office PowerPoint</Application>
  <PresentationFormat>와이드스크린</PresentationFormat>
  <Paragraphs>2218</Paragraphs>
  <Slides>108</Slides>
  <Notes>48</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108</vt:i4>
      </vt:variant>
    </vt:vector>
  </HeadingPairs>
  <TitlesOfParts>
    <vt:vector size="118" baseType="lpstr">
      <vt:lpstr>-apple-system</vt:lpstr>
      <vt:lpstr>Arail</vt:lpstr>
      <vt:lpstr>Bitstream Vera Sans Mono</vt:lpstr>
      <vt:lpstr>맑은 고딕</vt:lpstr>
      <vt:lpstr>Arial</vt:lpstr>
      <vt:lpstr>Cambria Math</vt:lpstr>
      <vt:lpstr>Consolas</vt:lpstr>
      <vt:lpstr>Fira Code Regular</vt:lpstr>
      <vt:lpstr>Lora</vt:lpstr>
      <vt:lpstr>Office 테마</vt:lpstr>
      <vt:lpstr>발표 자료 보는 방버</vt:lpstr>
      <vt:lpstr>비잔티움 장군 문제 (Byzantine Generals Problem)</vt:lpstr>
      <vt:lpstr>PowerPoint 프레젠테이션</vt:lpstr>
      <vt:lpstr>PoW [ Bitcoin Puzzle ]</vt:lpstr>
      <vt:lpstr>Bitcoin Difficulty</vt:lpstr>
      <vt:lpstr>PowerPoint 프레젠테이션</vt:lpstr>
      <vt:lpstr>PowerPoint 프레젠테이션</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스마트 계약 (Smart Contract)</vt:lpstr>
      <vt:lpstr>Bitcoin 트랜잭션</vt:lpstr>
      <vt:lpstr>Bitcoin 트랜잭션</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lpstr>PowerPoint 프레젠테이션</vt:lpstr>
      <vt:lpstr>비트코인 블록헤더, 이더리움 블록헤더</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3117</cp:revision>
  <cp:lastPrinted>2022-05-16T07:33:08Z</cp:lastPrinted>
  <dcterms:created xsi:type="dcterms:W3CDTF">2022-04-18T06:24:13Z</dcterms:created>
  <dcterms:modified xsi:type="dcterms:W3CDTF">2022-05-17T08:32:57Z</dcterms:modified>
</cp:coreProperties>
</file>